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9" r:id="rId2"/>
    <p:sldId id="270" r:id="rId3"/>
    <p:sldId id="271" r:id="rId4"/>
    <p:sldId id="272" r:id="rId5"/>
    <p:sldId id="273" r:id="rId6"/>
    <p:sldId id="267" r:id="rId7"/>
    <p:sldId id="256" r:id="rId8"/>
    <p:sldId id="257" r:id="rId9"/>
    <p:sldId id="258" r:id="rId10"/>
    <p:sldId id="259" r:id="rId11"/>
    <p:sldId id="260" r:id="rId12"/>
    <p:sldId id="261" r:id="rId13"/>
    <p:sldId id="262" r:id="rId14"/>
    <p:sldId id="263" r:id="rId15"/>
    <p:sldId id="264" r:id="rId16"/>
    <p:sldId id="265" r:id="rId17"/>
    <p:sldId id="266"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varScale="1">
        <p:scale>
          <a:sx n="50" d="100"/>
          <a:sy n="50" d="100"/>
        </p:scale>
        <p:origin x="-123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4CBA62DC-78A8-44D4-B66B-C1D60FF88845}" type="datetimeFigureOut">
              <a:rPr lang="en-US" smtClean="0"/>
              <a:pPr/>
              <a:t>7/27/2011</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382127F2-191B-449E-BEE5-82E1345AE1FB}"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A62DC-78A8-44D4-B66B-C1D60FF88845}"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A62DC-78A8-44D4-B66B-C1D60FF88845}"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382127F2-191B-449E-BEE5-82E1345AE1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A62DC-78A8-44D4-B66B-C1D60FF88845}"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4CBA62DC-78A8-44D4-B66B-C1D60FF88845}" type="datetimeFigureOut">
              <a:rPr lang="en-US" smtClean="0"/>
              <a:pPr/>
              <a:t>7/27/2011</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382127F2-191B-449E-BEE5-82E1345AE1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CBA62DC-78A8-44D4-B66B-C1D60FF88845}"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CBA62DC-78A8-44D4-B66B-C1D60FF88845}" type="datetimeFigureOut">
              <a:rPr lang="en-US" smtClean="0"/>
              <a:pPr/>
              <a:t>7/27/2011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BA62DC-78A8-44D4-B66B-C1D60FF88845}" type="datetimeFigureOut">
              <a:rPr lang="en-US" smtClean="0"/>
              <a:pPr/>
              <a:t>7/27/2011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4CBA62DC-78A8-44D4-B66B-C1D60FF88845}" type="datetimeFigureOut">
              <a:rPr lang="en-US" smtClean="0"/>
              <a:pPr/>
              <a:t>7/27/2011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A62DC-78A8-44D4-B66B-C1D60FF88845}"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4CBA62DC-78A8-44D4-B66B-C1D60FF88845}"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27F2-191B-449E-BEE5-82E1345AE1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4CBA62DC-78A8-44D4-B66B-C1D60FF88845}" type="datetimeFigureOut">
              <a:rPr lang="en-US" smtClean="0"/>
              <a:pPr/>
              <a:t>7/27/2011</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382127F2-191B-449E-BEE5-82E1345AE1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oe.k12.ga.us/DMGetDocument.aspx/Response%20to%20Intervention%20-%20GA%20Student%20Achievement%20Pyramid%20Oct%2023.pdf?p=6CC6799F8C1371F68DB0D7C596DDE568EC009371819645167EF8D00428F8293B&amp;Typ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oe.k12.ga.us/DMGetDocument.aspx/Response%20to%20Intervention%20-%20GA%20Student%20Achievement%20Pyramid%20Oct%2023.pdf?p=6CC6799F8C1371F68DB0D7C596DDE568EC009371819645167EF8D00428F8293B&amp;Typ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oe.k12.ga.us/DMGetDocument.aspx/Response%20to%20Intervention%20-%20GA%20Student%20Achievement%20Pyramid%20Oct%2023.pdf?p=6CC6799F8C1371F68DB0D7C596DDE568EC009371819645167EF8D00428F8293B&amp;Typ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oe.k12.ga.us/DMGetDocument.aspx/Response%20to%20Intervention%20-%20GA%20Student%20Achievement%20Pyramid%20Oct%2023.pdf?p=6CC6799F8C1371F68DB0D7C596DDE568EC009371819645167EF8D00428F8293B&amp;Typ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oe.k12.ga.us/DMGetDocument.aspx/Response%20to%20Intervention%20-%20GA%20Student%20Achievement%20Pyramid%20Oct%2023.pdf?p=6CC6799F8C1371F68DB0D7C596DDE568EC009371819645167EF8D00428F8293B&amp;Typ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33600" y="4648200"/>
            <a:ext cx="6342122" cy="1752600"/>
          </a:xfrm>
        </p:spPr>
        <p:txBody>
          <a:bodyPr>
            <a:normAutofit lnSpcReduction="10000"/>
          </a:bodyPr>
          <a:lstStyle/>
          <a:p>
            <a:pPr algn="ctr"/>
            <a:r>
              <a:rPr lang="en-US" sz="2800" dirty="0" smtClean="0">
                <a:solidFill>
                  <a:schemeClr val="bg1"/>
                </a:solidFill>
                <a:latin typeface="Kristen ITC" pitchFamily="66" charset="0"/>
              </a:rPr>
              <a:t>RTI stands for Response to Intervention.  It is a four tiered process designed to meet the needs of struggling students</a:t>
            </a:r>
            <a:r>
              <a:rPr lang="en-US" sz="2400" dirty="0" smtClean="0">
                <a:solidFill>
                  <a:schemeClr val="bg1"/>
                </a:solidFill>
                <a:latin typeface="Kristen ITC" pitchFamily="66" charset="0"/>
              </a:rPr>
              <a:t>.</a:t>
            </a:r>
            <a:endParaRPr lang="en-US" sz="2400" dirty="0">
              <a:solidFill>
                <a:schemeClr val="bg1"/>
              </a:solidFill>
              <a:latin typeface="Kristen ITC" pitchFamily="66" charset="0"/>
            </a:endParaRPr>
          </a:p>
        </p:txBody>
      </p:sp>
      <p:sp>
        <p:nvSpPr>
          <p:cNvPr id="3" name="Title 2"/>
          <p:cNvSpPr>
            <a:spLocks noGrp="1"/>
          </p:cNvSpPr>
          <p:nvPr>
            <p:ph type="ctrTitle"/>
          </p:nvPr>
        </p:nvSpPr>
        <p:spPr>
          <a:xfrm>
            <a:off x="2209800" y="685800"/>
            <a:ext cx="6553200" cy="1219200"/>
          </a:xfrm>
        </p:spPr>
        <p:txBody>
          <a:bodyPr/>
          <a:lstStyle/>
          <a:p>
            <a:pPr algn="ctr"/>
            <a:r>
              <a:rPr lang="en-US" sz="5400" dirty="0" smtClean="0">
                <a:latin typeface="Kristen ITC" pitchFamily="66" charset="0"/>
              </a:rPr>
              <a:t>What is RTI??</a:t>
            </a:r>
            <a:endParaRPr lang="en-US" sz="5400" dirty="0">
              <a:latin typeface="Kristen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077200" cy="5334000"/>
          </a:xfrm>
        </p:spPr>
        <p:txBody>
          <a:bodyPr>
            <a:normAutofit/>
          </a:bodyPr>
          <a:lstStyle/>
          <a:p>
            <a:r>
              <a:rPr lang="en-US" sz="3200" dirty="0" smtClean="0">
                <a:latin typeface="Kristen ITC" pitchFamily="66" charset="0"/>
              </a:rPr>
              <a:t>After reviewing the information, the team works together to identify suggestions for the classroom. This could include, participation in the BLAST program( a tutoring program), EIP( Early Intervention Placement)  services, or classroom modifications( ex. Fewer spelling words, moving desk to the front of the room, a behavior </a:t>
            </a:r>
            <a:r>
              <a:rPr lang="en-US" sz="3200" dirty="0" smtClean="0">
                <a:latin typeface="Kristen ITC" pitchFamily="66" charset="0"/>
              </a:rPr>
              <a:t>chart, etc…). </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r>
              <a:rPr lang="en-US" sz="3200" dirty="0" smtClean="0">
                <a:latin typeface="Kristen ITC" pitchFamily="66" charset="0"/>
              </a:rPr>
              <a:t>Suggestions are implemented and results documented by the classroom teacher. Follow up meetings will be held periodically to discuss the progress that the child is making. If classroom modifications are unsuccessful after  an adequate amount of time has past, the RTI team can recommend  that the child participate in an academic screening process. </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8382000" cy="5715000"/>
          </a:xfrm>
        </p:spPr>
        <p:txBody>
          <a:bodyPr>
            <a:noAutofit/>
          </a:bodyPr>
          <a:lstStyle/>
          <a:p>
            <a:r>
              <a:rPr lang="en-US" sz="2800" dirty="0" smtClean="0">
                <a:latin typeface="Kristen ITC" pitchFamily="66" charset="0"/>
              </a:rPr>
              <a:t>Once the screening is complete,  the RTI team will meet again  to discuss the findings. This will assist the team in determining appropriate  modifications for the child. If the team suspects that there are learning problems present they can refer the child for a full psychological evaluation. This evaluation will be used to identify strengths and weaknesses in order to develop an appropriate learning plan for the child.</a:t>
            </a:r>
            <a:endParaRPr lang="en-US" sz="2800" dirty="0">
              <a:latin typeface="Kristen ITC"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905000" y="4724400"/>
            <a:ext cx="6570722" cy="1600200"/>
          </a:xfrm>
        </p:spPr>
        <p:txBody>
          <a:bodyPr>
            <a:normAutofit fontScale="92500" lnSpcReduction="10000"/>
          </a:bodyPr>
          <a:lstStyle/>
          <a:p>
            <a:pPr algn="ctr"/>
            <a:r>
              <a:rPr lang="en-US" sz="2400" dirty="0" smtClean="0">
                <a:solidFill>
                  <a:schemeClr val="bg1"/>
                </a:solidFill>
                <a:latin typeface="Kristen ITC" pitchFamily="66" charset="0"/>
              </a:rPr>
              <a:t>If a student is found to be eligible for special education services, an IEP team will be convened to plan and implement goals and objectives for the child that will address any areas of struggle. </a:t>
            </a:r>
            <a:endParaRPr lang="en-US" sz="2400" dirty="0">
              <a:solidFill>
                <a:schemeClr val="bg1"/>
              </a:solidFill>
              <a:latin typeface="Kristen ITC" pitchFamily="66" charset="0"/>
            </a:endParaRPr>
          </a:p>
        </p:txBody>
      </p:sp>
      <p:sp>
        <p:nvSpPr>
          <p:cNvPr id="3" name="Title 2"/>
          <p:cNvSpPr>
            <a:spLocks noGrp="1"/>
          </p:cNvSpPr>
          <p:nvPr>
            <p:ph type="ctrTitle"/>
          </p:nvPr>
        </p:nvSpPr>
        <p:spPr>
          <a:xfrm>
            <a:off x="2057400" y="685800"/>
            <a:ext cx="6553200" cy="2209800"/>
          </a:xfrm>
        </p:spPr>
        <p:txBody>
          <a:bodyPr/>
          <a:lstStyle/>
          <a:p>
            <a:pPr algn="ctr"/>
            <a:r>
              <a:rPr lang="en-US" dirty="0" smtClean="0">
                <a:latin typeface="Kristen ITC" pitchFamily="66" charset="0"/>
              </a:rPr>
              <a:t>What happens if my child is eligible for Special Education Services </a:t>
            </a:r>
            <a:endParaRPr lang="en-US" dirty="0">
              <a:latin typeface="Kristen ITC"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0"/>
            <a:ext cx="6858000" cy="1828800"/>
          </a:xfrm>
        </p:spPr>
        <p:txBody>
          <a:bodyPr>
            <a:normAutofit/>
          </a:bodyPr>
          <a:lstStyle/>
          <a:p>
            <a:pPr algn="ctr"/>
            <a:r>
              <a:rPr lang="en-US" sz="2800" dirty="0" smtClean="0">
                <a:latin typeface="Kristen ITC" pitchFamily="66" charset="0"/>
              </a:rPr>
              <a:t>An IEP</a:t>
            </a:r>
            <a:br>
              <a:rPr lang="en-US" sz="2800" dirty="0" smtClean="0">
                <a:latin typeface="Kristen ITC" pitchFamily="66" charset="0"/>
              </a:rPr>
            </a:br>
            <a:r>
              <a:rPr lang="en-US" sz="2800" dirty="0" smtClean="0">
                <a:latin typeface="Kristen ITC" pitchFamily="66" charset="0"/>
              </a:rPr>
              <a:t>(individual Education Plan) team is made up of:</a:t>
            </a:r>
            <a:endParaRPr lang="en-US" sz="2800" dirty="0">
              <a:latin typeface="Kristen ITC" pitchFamily="66" charset="0"/>
            </a:endParaRPr>
          </a:p>
        </p:txBody>
      </p:sp>
      <p:sp>
        <p:nvSpPr>
          <p:cNvPr id="3" name="Content Placeholder 2"/>
          <p:cNvSpPr>
            <a:spLocks noGrp="1"/>
          </p:cNvSpPr>
          <p:nvPr>
            <p:ph idx="1"/>
          </p:nvPr>
        </p:nvSpPr>
        <p:spPr>
          <a:xfrm>
            <a:off x="1828800" y="1905000"/>
            <a:ext cx="7315200" cy="4267200"/>
          </a:xfrm>
        </p:spPr>
        <p:txBody>
          <a:bodyPr>
            <a:normAutofit/>
          </a:bodyPr>
          <a:lstStyle/>
          <a:p>
            <a:r>
              <a:rPr lang="en-US" sz="2400" dirty="0" smtClean="0">
                <a:latin typeface="Kristen ITC" pitchFamily="66" charset="0"/>
              </a:rPr>
              <a:t>T</a:t>
            </a:r>
            <a:r>
              <a:rPr lang="en-US" sz="2400" dirty="0" smtClean="0">
                <a:latin typeface="Kristen ITC" pitchFamily="66" charset="0"/>
              </a:rPr>
              <a:t>he </a:t>
            </a:r>
            <a:r>
              <a:rPr lang="en-US" sz="2400" dirty="0" smtClean="0">
                <a:latin typeface="Kristen ITC" pitchFamily="66" charset="0"/>
              </a:rPr>
              <a:t>child’s parents/ guardians</a:t>
            </a:r>
          </a:p>
          <a:p>
            <a:r>
              <a:rPr lang="en-US" sz="2400" dirty="0" smtClean="0">
                <a:latin typeface="Kristen ITC" pitchFamily="66" charset="0"/>
              </a:rPr>
              <a:t>A regular education teacher</a:t>
            </a:r>
          </a:p>
          <a:p>
            <a:r>
              <a:rPr lang="en-US" sz="2400" dirty="0" smtClean="0">
                <a:latin typeface="Kristen ITC" pitchFamily="66" charset="0"/>
              </a:rPr>
              <a:t>A special education teacher</a:t>
            </a:r>
          </a:p>
          <a:p>
            <a:r>
              <a:rPr lang="en-US" sz="2400" dirty="0" smtClean="0">
                <a:latin typeface="Kristen ITC" pitchFamily="66" charset="0"/>
              </a:rPr>
              <a:t>A LEA ( lead educational association) representative</a:t>
            </a:r>
          </a:p>
          <a:p>
            <a:r>
              <a:rPr lang="en-US" sz="2400" dirty="0" smtClean="0">
                <a:latin typeface="Kristen ITC" pitchFamily="66" charset="0"/>
              </a:rPr>
              <a:t>Any service provider that works directly with the child ( ex. SLP, PT, OT, therapist)</a:t>
            </a:r>
          </a:p>
          <a:p>
            <a:pPr algn="ctr">
              <a:buNone/>
            </a:pPr>
            <a:endParaRPr lang="en-US" sz="36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600200"/>
            <a:ext cx="7239000" cy="5059363"/>
          </a:xfrm>
        </p:spPr>
        <p:txBody>
          <a:bodyPr>
            <a:normAutofit/>
          </a:bodyPr>
          <a:lstStyle/>
          <a:p>
            <a:r>
              <a:rPr lang="en-US" sz="3600" dirty="0" smtClean="0">
                <a:latin typeface="Kristen ITC" pitchFamily="66" charset="0"/>
              </a:rPr>
              <a:t>The team will meet to review the assessment results and make recommendations on goals and objectives to focus instruction. Each plan is individualized to each students unique needs.</a:t>
            </a:r>
            <a:endParaRPr lang="en-US" sz="3600" dirty="0">
              <a:latin typeface="Kristen ITC"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646237"/>
            <a:ext cx="7315200" cy="5211763"/>
          </a:xfrm>
        </p:spPr>
        <p:txBody>
          <a:bodyPr>
            <a:normAutofit/>
          </a:bodyPr>
          <a:lstStyle/>
          <a:p>
            <a:r>
              <a:rPr lang="en-US" sz="3200" dirty="0" smtClean="0">
                <a:latin typeface="Kristen ITC" pitchFamily="66" charset="0"/>
              </a:rPr>
              <a:t>Federal law mandates certain components of the IEP, one of which is a discussion of LRE (least restrictive environment). This means that to the greatest extent possible, the child should be served with their typically developing peers.</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8001000" cy="5897563"/>
          </a:xfrm>
        </p:spPr>
        <p:txBody>
          <a:bodyPr/>
          <a:lstStyle/>
          <a:p>
            <a:r>
              <a:rPr lang="en-US" sz="2800" dirty="0" smtClean="0">
                <a:latin typeface="Kristen ITC" pitchFamily="66" charset="0"/>
              </a:rPr>
              <a:t>The IEP team will discuss placement options keeping in mind the LRE.</a:t>
            </a:r>
          </a:p>
          <a:p>
            <a:endParaRPr lang="en-US" dirty="0" smtClean="0"/>
          </a:p>
          <a:p>
            <a:r>
              <a:rPr lang="en-US" sz="3600" b="1" dirty="0" smtClean="0">
                <a:latin typeface="Kristen ITC" pitchFamily="66" charset="0"/>
              </a:rPr>
              <a:t>OPTIONS INCLUDE: </a:t>
            </a:r>
          </a:p>
          <a:p>
            <a:r>
              <a:rPr lang="en-US" sz="2400" dirty="0" smtClean="0">
                <a:latin typeface="Kristen ITC" pitchFamily="66" charset="0"/>
              </a:rPr>
              <a:t>Regular classroom </a:t>
            </a:r>
          </a:p>
          <a:p>
            <a:r>
              <a:rPr lang="en-US" sz="2400" dirty="0" smtClean="0">
                <a:latin typeface="Kristen ITC" pitchFamily="66" charset="0"/>
              </a:rPr>
              <a:t>Consultation</a:t>
            </a:r>
          </a:p>
          <a:p>
            <a:r>
              <a:rPr lang="en-US" sz="2400" dirty="0" smtClean="0">
                <a:latin typeface="Kristen ITC" pitchFamily="66" charset="0"/>
              </a:rPr>
              <a:t>Collaboration</a:t>
            </a:r>
          </a:p>
          <a:p>
            <a:r>
              <a:rPr lang="en-US" sz="2400" dirty="0" smtClean="0">
                <a:latin typeface="Kristen ITC" pitchFamily="66" charset="0"/>
              </a:rPr>
              <a:t>Supportive instruction</a:t>
            </a:r>
          </a:p>
          <a:p>
            <a:r>
              <a:rPr lang="en-US" sz="2400" dirty="0" smtClean="0">
                <a:latin typeface="Kristen ITC" pitchFamily="66" charset="0"/>
              </a:rPr>
              <a:t>Co- teaching </a:t>
            </a:r>
          </a:p>
          <a:p>
            <a:r>
              <a:rPr lang="en-US" sz="2400" dirty="0" smtClean="0">
                <a:latin typeface="Kristen ITC" pitchFamily="66" charset="0"/>
              </a:rPr>
              <a:t>Self- contained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81200" y="838200"/>
            <a:ext cx="6553200" cy="2743200"/>
          </a:xfrm>
        </p:spPr>
        <p:txBody>
          <a:bodyPr/>
          <a:lstStyle/>
          <a:p>
            <a:pPr algn="ctr"/>
            <a:r>
              <a:rPr lang="en-US" sz="4000" b="1" dirty="0" smtClean="0">
                <a:latin typeface="Kristen ITC" pitchFamily="66" charset="0"/>
              </a:rPr>
              <a:t>WHAT IF MY CHILD ONLY NEEDS SPEECH LANGUAGE SERVICES?</a:t>
            </a:r>
            <a:endParaRPr lang="en-US" sz="4000" b="1" dirty="0">
              <a:latin typeface="Kristen IT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752600"/>
            <a:ext cx="7391400" cy="5105400"/>
          </a:xfrm>
        </p:spPr>
        <p:txBody>
          <a:bodyPr>
            <a:noAutofit/>
          </a:bodyPr>
          <a:lstStyle/>
          <a:p>
            <a:r>
              <a:rPr lang="en-US" sz="3200" dirty="0" smtClean="0">
                <a:latin typeface="Kristen ITC" pitchFamily="66" charset="0"/>
              </a:rPr>
              <a:t>Students that qualify for Speech Language services will also have an IEP. This IEP team will include the parents, </a:t>
            </a:r>
            <a:r>
              <a:rPr lang="en-US" sz="3200" dirty="0" smtClean="0">
                <a:latin typeface="Kristen ITC" pitchFamily="66" charset="0"/>
              </a:rPr>
              <a:t>Speech </a:t>
            </a:r>
            <a:r>
              <a:rPr lang="en-US" sz="3200" dirty="0" smtClean="0">
                <a:latin typeface="Kristen ITC" pitchFamily="66" charset="0"/>
              </a:rPr>
              <a:t>Language Pathologist, regular education teacher, LEA representative and anyone else that works directly with the child.</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Kristen ITC" pitchFamily="66" charset="0"/>
              </a:rPr>
              <a:t>Tier 1</a:t>
            </a:r>
            <a:endParaRPr lang="en-US" sz="6000" dirty="0">
              <a:latin typeface="Kristen ITC" pitchFamily="66" charset="0"/>
            </a:endParaRPr>
          </a:p>
        </p:txBody>
      </p:sp>
      <p:sp>
        <p:nvSpPr>
          <p:cNvPr id="3" name="Content Placeholder 2"/>
          <p:cNvSpPr>
            <a:spLocks noGrp="1"/>
          </p:cNvSpPr>
          <p:nvPr>
            <p:ph idx="1"/>
          </p:nvPr>
        </p:nvSpPr>
        <p:spPr>
          <a:xfrm>
            <a:off x="1828800" y="1752600"/>
            <a:ext cx="7086600" cy="5105400"/>
          </a:xfrm>
        </p:spPr>
        <p:txBody>
          <a:bodyPr>
            <a:normAutofit fontScale="62500" lnSpcReduction="20000"/>
          </a:bodyPr>
          <a:lstStyle/>
          <a:p>
            <a:pPr>
              <a:buNone/>
            </a:pPr>
            <a:r>
              <a:rPr lang="en-US" sz="2900" b="1" dirty="0" smtClean="0">
                <a:latin typeface="Kristen ITC" pitchFamily="66" charset="0"/>
              </a:rPr>
              <a:t>STANDARDS-BASED CLASSROOM LEARNING: All students participate in general education learning that includes: </a:t>
            </a:r>
          </a:p>
          <a:p>
            <a:r>
              <a:rPr lang="en-US" sz="2900" dirty="0" smtClean="0">
                <a:latin typeface="Kristen ITC" pitchFamily="66" charset="0"/>
              </a:rPr>
              <a:t>Universal screenings to target groups in need of specific instructional support. </a:t>
            </a:r>
          </a:p>
          <a:p>
            <a:r>
              <a:rPr lang="en-US" sz="2900" dirty="0" smtClean="0">
                <a:latin typeface="Kristen ITC" pitchFamily="66" charset="0"/>
              </a:rPr>
              <a:t>Implementation of the Georgia Performance Standards (GPS) through a standards based classroom structure. </a:t>
            </a:r>
          </a:p>
          <a:p>
            <a:r>
              <a:rPr lang="en-US" sz="2900" dirty="0" smtClean="0">
                <a:latin typeface="Kristen ITC" pitchFamily="66" charset="0"/>
              </a:rPr>
              <a:t>Differentiation of instruction including fluid, flexible grouping, multiple means of learning, and demonstration of learning. </a:t>
            </a:r>
          </a:p>
          <a:p>
            <a:r>
              <a:rPr lang="en-US" sz="2900" dirty="0" smtClean="0">
                <a:latin typeface="Kristen ITC" pitchFamily="66" charset="0"/>
              </a:rPr>
              <a:t>Progress monitoring of learning through multiple formative assessments. </a:t>
            </a:r>
          </a:p>
          <a:p>
            <a:pPr>
              <a:buNone/>
            </a:pPr>
            <a:r>
              <a:rPr lang="en-US" sz="2900" b="1" dirty="0" smtClean="0">
                <a:latin typeface="Kristen ITC" pitchFamily="66" charset="0"/>
              </a:rPr>
              <a:t>Standards-based classroom learning describes effective instruction that should be happening in all classrooms for all students. </a:t>
            </a:r>
          </a:p>
          <a:p>
            <a:pPr>
              <a:buNone/>
            </a:pPr>
            <a:r>
              <a:rPr lang="en-US" sz="1400" dirty="0" smtClean="0">
                <a:solidFill>
                  <a:srgbClr val="002060"/>
                </a:solidFill>
                <a:latin typeface="Kristen ITC" pitchFamily="66" charset="0"/>
                <a:hlinkClick r:id="rId2"/>
              </a:rPr>
              <a:t>http://www.doe.k12.ga.us/DMGetDocument.aspx/Response%20to%20Intervention%20-%20GA%20Student%20Achievement%20Pyramid%20Oct%2023.pdf?p=6CC6799F8C1371F68DB0D7C596DDE568EC009371819645167EF8D00428F8293B&amp;Type=D</a:t>
            </a:r>
            <a:endParaRPr lang="en-US" sz="1400" dirty="0" smtClean="0">
              <a:solidFill>
                <a:srgbClr val="002060"/>
              </a:solidFill>
              <a:latin typeface="Kristen ITC" pitchFamily="66" charset="0"/>
            </a:endParaRP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874837"/>
            <a:ext cx="7391400" cy="4983163"/>
          </a:xfrm>
        </p:spPr>
        <p:txBody>
          <a:bodyPr>
            <a:normAutofit fontScale="92500" lnSpcReduction="20000"/>
          </a:bodyPr>
          <a:lstStyle/>
          <a:p>
            <a:r>
              <a:rPr lang="en-US" sz="4400" dirty="0" smtClean="0">
                <a:latin typeface="Kristen ITC" pitchFamily="66" charset="0"/>
              </a:rPr>
              <a:t>A speech language IEP will contain goals and objectives that relate directly to the child’s delays in oral language development and/or articulation that directly affect their academic progress.</a:t>
            </a:r>
            <a:endParaRPr lang="en-US" sz="4400" dirty="0">
              <a:latin typeface="Kristen ITC"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600200"/>
            <a:ext cx="7162800" cy="5486400"/>
          </a:xfrm>
        </p:spPr>
        <p:txBody>
          <a:bodyPr>
            <a:normAutofit/>
          </a:bodyPr>
          <a:lstStyle/>
          <a:p>
            <a:r>
              <a:rPr lang="en-US" sz="3200" dirty="0" smtClean="0">
                <a:latin typeface="Kristen ITC" pitchFamily="66" charset="0"/>
              </a:rPr>
              <a:t>Speech Language therapy is generally done in a small group setting in a resource room </a:t>
            </a:r>
            <a:r>
              <a:rPr lang="en-US" sz="3200" dirty="0" smtClean="0">
                <a:latin typeface="Kristen ITC" pitchFamily="66" charset="0"/>
              </a:rPr>
              <a:t>(the </a:t>
            </a:r>
            <a:r>
              <a:rPr lang="en-US" sz="3200" dirty="0" smtClean="0">
                <a:latin typeface="Kristen ITC" pitchFamily="66" charset="0"/>
              </a:rPr>
              <a:t>child will be pulled from the regular education classroom and taken to another area). In some cases, the SLP will go into the regular classroom and serve the student with a group of his/her peers.</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752600"/>
            <a:ext cx="7315200" cy="4906963"/>
          </a:xfrm>
        </p:spPr>
        <p:txBody>
          <a:bodyPr>
            <a:normAutofit/>
          </a:bodyPr>
          <a:lstStyle/>
          <a:p>
            <a:r>
              <a:rPr lang="en-US" sz="3200" dirty="0" smtClean="0">
                <a:latin typeface="Kristen ITC" pitchFamily="66" charset="0"/>
              </a:rPr>
              <a:t>Throughout the entire process, it is important to remember that the parent is a critical member of their child’s educational team. We must all work together to make each school year successful  </a:t>
            </a:r>
            <a:r>
              <a:rPr lang="en-US" sz="3200" dirty="0" smtClean="0">
                <a:latin typeface="Kristen ITC" pitchFamily="66" charset="0"/>
              </a:rPr>
              <a:t>for</a:t>
            </a:r>
          </a:p>
          <a:p>
            <a:pPr algn="ctr">
              <a:buNone/>
            </a:pPr>
            <a:r>
              <a:rPr lang="en-US" sz="3200" dirty="0" smtClean="0">
                <a:latin typeface="Kristen ITC" pitchFamily="66" charset="0"/>
              </a:rPr>
              <a:t> </a:t>
            </a:r>
            <a:r>
              <a:rPr lang="en-US" sz="3200" b="1" u="sng" dirty="0" smtClean="0">
                <a:latin typeface="Kristen ITC" pitchFamily="66" charset="0"/>
              </a:rPr>
              <a:t>EACH AND EVERY CHILD!!!!</a:t>
            </a:r>
            <a:endParaRPr lang="en-US" sz="3200" dirty="0">
              <a:latin typeface="Kristen ITC"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Kristen ITC" pitchFamily="66" charset="0"/>
              </a:rPr>
              <a:t>TIER 2</a:t>
            </a:r>
            <a:endParaRPr lang="en-US" sz="5400" dirty="0">
              <a:latin typeface="Kristen ITC" pitchFamily="66" charset="0"/>
            </a:endParaRPr>
          </a:p>
        </p:txBody>
      </p:sp>
      <p:sp>
        <p:nvSpPr>
          <p:cNvPr id="3" name="Content Placeholder 2"/>
          <p:cNvSpPr>
            <a:spLocks noGrp="1"/>
          </p:cNvSpPr>
          <p:nvPr>
            <p:ph idx="1"/>
          </p:nvPr>
        </p:nvSpPr>
        <p:spPr>
          <a:xfrm>
            <a:off x="1828800" y="1752600"/>
            <a:ext cx="7315200" cy="5105400"/>
          </a:xfrm>
        </p:spPr>
        <p:txBody>
          <a:bodyPr>
            <a:normAutofit lnSpcReduction="10000"/>
          </a:bodyPr>
          <a:lstStyle/>
          <a:p>
            <a:pPr>
              <a:buNone/>
            </a:pPr>
            <a:r>
              <a:rPr lang="en-US" dirty="0" smtClean="0">
                <a:latin typeface="Kristen ITC" pitchFamily="66" charset="0"/>
              </a:rPr>
              <a:t>If I child is struggling in the classroom, they can be moved into Tier 2 to receive additional supports.</a:t>
            </a:r>
          </a:p>
          <a:p>
            <a:pPr>
              <a:buNone/>
            </a:pPr>
            <a:r>
              <a:rPr lang="en-US" b="1" dirty="0" smtClean="0">
                <a:latin typeface="Kristen ITC" pitchFamily="66" charset="0"/>
              </a:rPr>
              <a:t>NEEDS BASED LEARNING: </a:t>
            </a:r>
            <a:r>
              <a:rPr lang="en-US" b="1" dirty="0" smtClean="0">
                <a:solidFill>
                  <a:srgbClr val="FF0000"/>
                </a:solidFill>
                <a:latin typeface="Kristen ITC" pitchFamily="66" charset="0"/>
              </a:rPr>
              <a:t>In addition to Tier 1</a:t>
            </a:r>
            <a:r>
              <a:rPr lang="en-US" b="1" dirty="0" smtClean="0">
                <a:latin typeface="Kristen ITC" pitchFamily="66" charset="0"/>
              </a:rPr>
              <a:t>, targeted students participate in learning that is different by including: </a:t>
            </a:r>
          </a:p>
          <a:p>
            <a:r>
              <a:rPr lang="en-US" dirty="0" smtClean="0">
                <a:latin typeface="Kristen ITC" pitchFamily="66" charset="0"/>
              </a:rPr>
              <a:t>Standard intervention protocol process for identifying and providing research based interventions based on need and resources. </a:t>
            </a:r>
          </a:p>
          <a:p>
            <a:r>
              <a:rPr lang="en-US" dirty="0" smtClean="0">
                <a:latin typeface="Kristen ITC" pitchFamily="66" charset="0"/>
              </a:rPr>
              <a:t>On-going progress monitoring to measure student response to intervention and guide decision-making. </a:t>
            </a:r>
          </a:p>
          <a:p>
            <a:pPr>
              <a:buNone/>
            </a:pPr>
            <a:r>
              <a:rPr lang="en-US" sz="1100" dirty="0" smtClean="0">
                <a:hlinkClick r:id="rId2"/>
              </a:rPr>
              <a:t>http://www.doe.k12.ga.us/DMGetDocument.aspx/Response%20to%20Intervention%20-%20GA%20Student%20Achievement%20Pyramid%20Oct%2023.pdf?p=6CC6799F8C1371F68DB0D7C596DDE568EC009371819645167EF8D00428F8293B&amp;Type=D</a:t>
            </a:r>
            <a:endParaRPr lang="en-US" sz="1100"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Kristen ITC" pitchFamily="66" charset="0"/>
              </a:rPr>
              <a:t>TIER 3</a:t>
            </a:r>
            <a:endParaRPr lang="en-US" sz="5400" dirty="0">
              <a:latin typeface="Kristen ITC" pitchFamily="66" charset="0"/>
            </a:endParaRPr>
          </a:p>
        </p:txBody>
      </p:sp>
      <p:sp>
        <p:nvSpPr>
          <p:cNvPr id="3" name="Content Placeholder 2"/>
          <p:cNvSpPr>
            <a:spLocks noGrp="1"/>
          </p:cNvSpPr>
          <p:nvPr>
            <p:ph idx="1"/>
          </p:nvPr>
        </p:nvSpPr>
        <p:spPr>
          <a:xfrm>
            <a:off x="1828800" y="1905000"/>
            <a:ext cx="7315200" cy="4724400"/>
          </a:xfrm>
        </p:spPr>
        <p:txBody>
          <a:bodyPr>
            <a:normAutofit fontScale="85000" lnSpcReduction="20000"/>
          </a:bodyPr>
          <a:lstStyle/>
          <a:p>
            <a:pPr>
              <a:buNone/>
            </a:pPr>
            <a:r>
              <a:rPr lang="en-US" dirty="0" smtClean="0">
                <a:latin typeface="Kristen ITC" pitchFamily="66" charset="0"/>
              </a:rPr>
              <a:t>If the additional research based interventions and progress monitor continue to show that the child is struggling after an adequate amount of time, the child can be moved into Tier 3.</a:t>
            </a:r>
          </a:p>
          <a:p>
            <a:pPr>
              <a:buNone/>
            </a:pPr>
            <a:r>
              <a:rPr lang="en-US" b="1" dirty="0" smtClean="0">
                <a:latin typeface="Kristen ITC" pitchFamily="66" charset="0"/>
              </a:rPr>
              <a:t>SST-DRIVEN LEARNING: </a:t>
            </a:r>
            <a:r>
              <a:rPr lang="en-US" b="1" dirty="0" smtClean="0">
                <a:solidFill>
                  <a:srgbClr val="FF0000"/>
                </a:solidFill>
                <a:latin typeface="Kristen ITC" pitchFamily="66" charset="0"/>
              </a:rPr>
              <a:t>In addition to Tier 1 and Tier 2</a:t>
            </a:r>
            <a:r>
              <a:rPr lang="en-US" b="1" dirty="0" smtClean="0">
                <a:latin typeface="Kristen ITC" pitchFamily="66" charset="0"/>
              </a:rPr>
              <a:t>, targeted students participate in learning that is different by including: </a:t>
            </a:r>
          </a:p>
          <a:p>
            <a:r>
              <a:rPr lang="en-US" dirty="0" smtClean="0">
                <a:latin typeface="Kristen ITC" pitchFamily="66" charset="0"/>
              </a:rPr>
              <a:t>Intensive, formalized problem solving to identify individual student needs. </a:t>
            </a:r>
          </a:p>
          <a:p>
            <a:r>
              <a:rPr lang="en-US" dirty="0" smtClean="0">
                <a:latin typeface="Kristen ITC" pitchFamily="66" charset="0"/>
              </a:rPr>
              <a:t>Targeted research based interventions tailored to individual needs. </a:t>
            </a:r>
          </a:p>
          <a:p>
            <a:r>
              <a:rPr lang="en-US" dirty="0" smtClean="0">
                <a:latin typeface="Kristen ITC" pitchFamily="66" charset="0"/>
              </a:rPr>
              <a:t>Frequent progress monitoring and analysis of student response to intervention(s). </a:t>
            </a:r>
          </a:p>
          <a:p>
            <a:pPr>
              <a:buNone/>
            </a:pPr>
            <a:r>
              <a:rPr lang="en-US" sz="1300" dirty="0" smtClean="0">
                <a:solidFill>
                  <a:srgbClr val="0070C0"/>
                </a:solidFill>
                <a:latin typeface="Kristen ITC" pitchFamily="66" charset="0"/>
                <a:hlinkClick r:id="rId2"/>
              </a:rPr>
              <a:t>http://www.doe.k12.ga.us/DMGetDocument.aspx/Response%20to%20Intervention%20-%20GA%20Student%20Achievement%20Pyramid%20Oct%2023.pdf?p=6CC6799F8C1371F68DB0D7C596DDE568EC009371819645167EF8D00428F8293B&amp;Type=D</a:t>
            </a:r>
            <a:endParaRPr lang="en-US" sz="1300" dirty="0" smtClean="0">
              <a:solidFill>
                <a:srgbClr val="0070C0"/>
              </a:solidFill>
              <a:latin typeface="Kristen ITC" pitchFamily="66" charset="0"/>
            </a:endParaRP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Kristen ITC" pitchFamily="66" charset="0"/>
              </a:rPr>
              <a:t>TIER 4</a:t>
            </a:r>
            <a:endParaRPr lang="en-US" sz="5400" dirty="0">
              <a:latin typeface="Kristen ITC" pitchFamily="66" charset="0"/>
            </a:endParaRPr>
          </a:p>
        </p:txBody>
      </p:sp>
      <p:sp>
        <p:nvSpPr>
          <p:cNvPr id="3" name="Content Placeholder 2"/>
          <p:cNvSpPr>
            <a:spLocks noGrp="1"/>
          </p:cNvSpPr>
          <p:nvPr>
            <p:ph idx="1"/>
          </p:nvPr>
        </p:nvSpPr>
        <p:spPr>
          <a:xfrm>
            <a:off x="1905000" y="1676400"/>
            <a:ext cx="7239000" cy="5181600"/>
          </a:xfrm>
        </p:spPr>
        <p:txBody>
          <a:bodyPr>
            <a:normAutofit fontScale="40000" lnSpcReduction="20000"/>
          </a:bodyPr>
          <a:lstStyle/>
          <a:p>
            <a:pPr>
              <a:buNone/>
            </a:pPr>
            <a:r>
              <a:rPr lang="en-US" sz="3500" b="1" dirty="0" smtClean="0">
                <a:latin typeface="Kristen ITC" pitchFamily="66" charset="0"/>
              </a:rPr>
              <a:t>SPECIALLY-DESIGNED LEARNING: </a:t>
            </a:r>
            <a:r>
              <a:rPr lang="en-US" sz="3500" b="1" dirty="0" smtClean="0">
                <a:solidFill>
                  <a:srgbClr val="FF0000"/>
                </a:solidFill>
                <a:latin typeface="Kristen ITC" pitchFamily="66" charset="0"/>
              </a:rPr>
              <a:t>In addition to Tiers 1 through 3</a:t>
            </a:r>
            <a:r>
              <a:rPr lang="en-US" sz="3500" b="1" dirty="0" smtClean="0">
                <a:latin typeface="Kristen ITC" pitchFamily="66" charset="0"/>
              </a:rPr>
              <a:t>, targeted students participate in : </a:t>
            </a:r>
          </a:p>
          <a:p>
            <a:r>
              <a:rPr lang="en-US" sz="3500" dirty="0" smtClean="0">
                <a:latin typeface="Kristen ITC" pitchFamily="66" charset="0"/>
              </a:rPr>
              <a:t>Specialized programs, methodologies, or instructional deliveries. </a:t>
            </a:r>
          </a:p>
          <a:p>
            <a:r>
              <a:rPr lang="en-US" sz="3500" dirty="0" smtClean="0">
                <a:latin typeface="Kristen ITC" pitchFamily="66" charset="0"/>
              </a:rPr>
              <a:t>Greater frequency of progress monitoring of student response to intervention(s). </a:t>
            </a:r>
          </a:p>
          <a:p>
            <a:pPr>
              <a:buNone/>
            </a:pPr>
            <a:r>
              <a:rPr lang="en-US" sz="3500" b="1" dirty="0" smtClean="0">
                <a:latin typeface="Kristen ITC" pitchFamily="66" charset="0"/>
              </a:rPr>
              <a:t>Tier 4 is developed for students who need additional supports and meet eligibility criteria for special program placement including gifted education and special education. With three effective tiers in place prior to specialized services, more struggling students will be successful and will not require this degree of intervention. Tier 4 does not represent a location for services, but indicates a layer of interventions that may be provided in the general education class or in a separate setting. For students with disabilities needing special education and related services, Tier 4 provides instruction that is targeted and specialized to meet students’ needs. If a child has already been determined as a child with a disability, then the school system should not require additional documentation of prior interventions in the effect the child demonstrates additional delays. The special education instruction and documentation of progress in the Individualized Education Program (IEP) will constitute prior interventions and appropriate instruction. In some cases, the student may require a comprehensive evaluation to determine eligibility of </a:t>
            </a:r>
            <a:r>
              <a:rPr lang="en-US" sz="3500" b="1" dirty="0" smtClean="0">
                <a:latin typeface="Kristen ITC" pitchFamily="66" charset="0"/>
              </a:rPr>
              <a:t>additional disability areas.</a:t>
            </a:r>
          </a:p>
          <a:p>
            <a:pPr>
              <a:buNone/>
            </a:pPr>
            <a:r>
              <a:rPr lang="en-US" sz="2500" dirty="0" smtClean="0">
                <a:latin typeface="Kristen ITC" pitchFamily="66" charset="0"/>
                <a:hlinkClick r:id="rId2"/>
              </a:rPr>
              <a:t>http</a:t>
            </a:r>
            <a:r>
              <a:rPr lang="en-US" sz="2500" dirty="0" smtClean="0">
                <a:latin typeface="Kristen ITC" pitchFamily="66" charset="0"/>
                <a:hlinkClick r:id="rId2"/>
              </a:rPr>
              <a:t>://www.doe.k12.ga.us/DMGetDocument.aspx/Response%20to%20Intervention%20-%20GA%20Student%20Achievement%20Pyramid%20Oct%2023.pdf?p=6CC6799F8C1371F68DB0D7C596DDE568EC009371819645167EF8D00428F8293B&amp;Type=D</a:t>
            </a:r>
            <a:endParaRPr lang="en-US" sz="2500" dirty="0" smtClean="0">
              <a:latin typeface="Kristen ITC" pitchFamily="66" charset="0"/>
            </a:endParaRPr>
          </a:p>
          <a:p>
            <a:pPr>
              <a:buNone/>
            </a:pPr>
            <a:endParaRPr lang="en-US" dirty="0">
              <a:latin typeface="Kristen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828800"/>
          </a:xfrm>
        </p:spPr>
        <p:txBody>
          <a:bodyPr>
            <a:normAutofit fontScale="90000"/>
          </a:bodyPr>
          <a:lstStyle/>
          <a:p>
            <a:pPr algn="ctr"/>
            <a:r>
              <a:rPr lang="en-US" b="1" dirty="0" smtClean="0">
                <a:latin typeface="Kristen ITC" pitchFamily="66" charset="0"/>
              </a:rPr>
              <a:t>For more information on RTI in Georgia go to:</a:t>
            </a:r>
            <a:endParaRPr lang="en-US" b="1" dirty="0">
              <a:latin typeface="Kristen ITC" pitchFamily="66" charset="0"/>
            </a:endParaRPr>
          </a:p>
        </p:txBody>
      </p:sp>
      <p:sp>
        <p:nvSpPr>
          <p:cNvPr id="3" name="Content Placeholder 2"/>
          <p:cNvSpPr>
            <a:spLocks noGrp="1"/>
          </p:cNvSpPr>
          <p:nvPr>
            <p:ph idx="1"/>
          </p:nvPr>
        </p:nvSpPr>
        <p:spPr/>
        <p:txBody>
          <a:bodyPr/>
          <a:lstStyle/>
          <a:p>
            <a:r>
              <a:rPr lang="en-US" dirty="0" smtClean="0">
                <a:hlinkClick r:id="rId2"/>
              </a:rPr>
              <a:t>http://www.doe.k12.ga.us/DMGetDocument.aspx/Response%20to%20Intervention%20-%20GA%20Student%20Achievement%20Pyramid%20Oct%2023.pdf?p=6CC6799F8C1371F68DB0D7C596DDE568EC009371819645167EF8D00428F8293B&amp;Type=D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4876800"/>
            <a:ext cx="6570722" cy="1295400"/>
          </a:xfrm>
        </p:spPr>
        <p:txBody>
          <a:bodyPr>
            <a:noAutofit/>
          </a:bodyPr>
          <a:lstStyle/>
          <a:p>
            <a:pPr algn="ctr"/>
            <a:r>
              <a:rPr lang="en-US" dirty="0" smtClean="0">
                <a:solidFill>
                  <a:schemeClr val="bg1"/>
                </a:solidFill>
                <a:latin typeface="Kristen ITC" pitchFamily="66" charset="0"/>
              </a:rPr>
              <a:t>An RTI Team is made up of teachers from each grade level. They meet frequently to discuss students that are struggling in the classroom with academics, speech, language </a:t>
            </a:r>
            <a:r>
              <a:rPr lang="en-US" dirty="0" smtClean="0">
                <a:solidFill>
                  <a:schemeClr val="bg1"/>
                </a:solidFill>
                <a:latin typeface="Kristen ITC" pitchFamily="66" charset="0"/>
              </a:rPr>
              <a:t>and/or </a:t>
            </a:r>
            <a:r>
              <a:rPr lang="en-US" dirty="0" smtClean="0">
                <a:solidFill>
                  <a:schemeClr val="bg1"/>
                </a:solidFill>
                <a:latin typeface="Kristen ITC" pitchFamily="66" charset="0"/>
              </a:rPr>
              <a:t>behavior</a:t>
            </a:r>
            <a:r>
              <a:rPr lang="en-US" dirty="0" smtClean="0">
                <a:solidFill>
                  <a:schemeClr val="bg1"/>
                </a:solidFill>
              </a:rPr>
              <a:t>.</a:t>
            </a:r>
            <a:endParaRPr lang="en-US" dirty="0">
              <a:solidFill>
                <a:schemeClr val="bg1"/>
              </a:solidFill>
            </a:endParaRPr>
          </a:p>
        </p:txBody>
      </p:sp>
      <p:sp>
        <p:nvSpPr>
          <p:cNvPr id="2" name="Title 1"/>
          <p:cNvSpPr>
            <a:spLocks noGrp="1"/>
          </p:cNvSpPr>
          <p:nvPr>
            <p:ph type="ctrTitle"/>
          </p:nvPr>
        </p:nvSpPr>
        <p:spPr>
          <a:xfrm>
            <a:off x="1524000" y="609600"/>
            <a:ext cx="7086600" cy="2362200"/>
          </a:xfrm>
        </p:spPr>
        <p:txBody>
          <a:bodyPr/>
          <a:lstStyle/>
          <a:p>
            <a:pPr algn="ctr"/>
            <a:r>
              <a:rPr lang="en-US" dirty="0" smtClean="0"/>
              <a:t>	</a:t>
            </a:r>
            <a:r>
              <a:rPr lang="en-US" sz="4800" dirty="0" smtClean="0">
                <a:latin typeface="Kristen ITC" pitchFamily="66" charset="0"/>
              </a:rPr>
              <a:t>What is the purpose of the RTI team?</a:t>
            </a:r>
            <a:endParaRPr lang="en-US" sz="4800" dirty="0">
              <a:latin typeface="Kristen ITC"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sz="3600" dirty="0" smtClean="0">
                <a:latin typeface="Kristen ITC" pitchFamily="66" charset="0"/>
              </a:rPr>
              <a:t>When a child is struggling in the classroom with academic, language, speech, behavior, or social skills, the child’s teacher will  invite his/her parents to meet with the RTI team to discuss how to help the child be more successful in the classroom. </a:t>
            </a:r>
            <a:endParaRPr lang="en-US" sz="3600" dirty="0">
              <a:latin typeface="Kristen ITC"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sz="4000" dirty="0" smtClean="0">
                <a:latin typeface="Kristen ITC" pitchFamily="66" charset="0"/>
              </a:rPr>
              <a:t>The student’s  work samples, classroom  assessments, classroom grades, teacher observation, doctor’s reports and parent observation are all reviewed in order to get a complete picture of the child.</a:t>
            </a:r>
            <a:endParaRPr lang="en-US" sz="4000" dirty="0">
              <a:latin typeface="Kristen ITC"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Template>
  <TotalTime>344</TotalTime>
  <Words>1210</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vt:lpstr>
      <vt:lpstr>What is RTI??</vt:lpstr>
      <vt:lpstr>Tier 1</vt:lpstr>
      <vt:lpstr>TIER 2</vt:lpstr>
      <vt:lpstr>TIER 3</vt:lpstr>
      <vt:lpstr>TIER 4</vt:lpstr>
      <vt:lpstr>For more information on RTI in Georgia go to:</vt:lpstr>
      <vt:lpstr> What is the purpose of the RTI team?</vt:lpstr>
      <vt:lpstr>Slide 8</vt:lpstr>
      <vt:lpstr>Slide 9</vt:lpstr>
      <vt:lpstr>Slide 10</vt:lpstr>
      <vt:lpstr>Slide 11</vt:lpstr>
      <vt:lpstr>Slide 12</vt:lpstr>
      <vt:lpstr>What happens if my child is eligible for Special Education Services </vt:lpstr>
      <vt:lpstr>An IEP (individual Education Plan) team is made up of:</vt:lpstr>
      <vt:lpstr>Slide 15</vt:lpstr>
      <vt:lpstr>Slide 16</vt:lpstr>
      <vt:lpstr>Slide 17</vt:lpstr>
      <vt:lpstr>WHAT IF MY CHILD ONLY NEEDS SPEECH LANGUAGE SERVICES?</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SST??</dc:title>
  <dc:creator>Bobbi Marshall</dc:creator>
  <cp:lastModifiedBy>Bobbi Marshall</cp:lastModifiedBy>
  <cp:revision>32</cp:revision>
  <dcterms:created xsi:type="dcterms:W3CDTF">2011-07-27T01:25:02Z</dcterms:created>
  <dcterms:modified xsi:type="dcterms:W3CDTF">2011-07-27T19:56:36Z</dcterms:modified>
</cp:coreProperties>
</file>